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2" r:id="rId2"/>
    <p:sldId id="339" r:id="rId3"/>
    <p:sldId id="353" r:id="rId4"/>
    <p:sldId id="341" r:id="rId5"/>
    <p:sldId id="345" r:id="rId6"/>
    <p:sldId id="303" r:id="rId7"/>
    <p:sldId id="304" r:id="rId8"/>
    <p:sldId id="305" r:id="rId9"/>
    <p:sldId id="346" r:id="rId10"/>
    <p:sldId id="344" r:id="rId11"/>
    <p:sldId id="354" r:id="rId12"/>
    <p:sldId id="307" r:id="rId13"/>
  </p:sldIdLst>
  <p:sldSz cx="12192000" cy="6858000"/>
  <p:notesSz cx="6858000" cy="9144000"/>
  <p:defaultTextStyle>
    <a:defPPr>
      <a:defRPr lang="en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EAB755-933E-FFE1-0D79-B8DF5F3C43CC}" name="Maria Scelza" initials="MS" userId="34c70344be65822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Dodero" initials="PD" lastIdx="1" clrIdx="0">
    <p:extLst>
      <p:ext uri="{19B8F6BF-5375-455C-9EA6-DF929625EA0E}">
        <p15:presenceInfo xmlns:p15="http://schemas.microsoft.com/office/powerpoint/2012/main" userId="4de8d7cfe4ecb9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908"/>
    <a:srgbClr val="000000"/>
    <a:srgbClr val="5E5E61"/>
    <a:srgbClr val="007363"/>
    <a:srgbClr val="807F84"/>
    <a:srgbClr val="E0DEDE"/>
    <a:srgbClr val="9EB7B1"/>
    <a:srgbClr val="F5F6F7"/>
    <a:srgbClr val="F1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/>
    <p:restoredTop sz="94626"/>
  </p:normalViewPr>
  <p:slideViewPr>
    <p:cSldViewPr snapToGrid="0">
      <p:cViewPr varScale="1">
        <p:scale>
          <a:sx n="41" d="100"/>
          <a:sy n="41" d="100"/>
        </p:scale>
        <p:origin x="246" y="60"/>
      </p:cViewPr>
      <p:guideLst>
        <p:guide orient="horz" pos="336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3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2E5A8C-F717-95A7-0D28-12688CFD0A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E16FC-76BF-9630-39A6-9BF07E0B29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D2068-F85F-5F4D-A231-F6C20106DC3B}" type="datetimeFigureOut">
              <a:rPr lang="en-VE" smtClean="0"/>
              <a:t>03/08/2023</a:t>
            </a:fld>
            <a:endParaRPr lang="en-V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DD741-CCAD-CD85-71F3-ECD830EC1C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E9509-8D10-B9F5-F272-6B4D137198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123F-96A9-3E4C-8F31-B68386A20469}" type="slidenum">
              <a:rPr lang="en-VE" smtClean="0"/>
              <a:t>‹Nº›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22939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5F24-649E-414A-BFFB-C64BA6E16AC5}" type="datetimeFigureOut">
              <a:rPr lang="en-VE" smtClean="0"/>
              <a:t>03/08/2023</a:t>
            </a:fld>
            <a:endParaRPr lang="en-V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C4C4-3650-0545-9271-578C39C5234A}" type="slidenum">
              <a:rPr lang="en-VE" smtClean="0"/>
              <a:t>‹Nº›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8059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C4C4-3650-0545-9271-578C39C5234A}" type="slidenum">
              <a:rPr lang="en-VE" smtClean="0"/>
              <a:t>2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365355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DC4C4-3650-0545-9271-578C39C5234A}" type="slidenum">
              <a:rPr lang="en-VE" smtClean="0"/>
              <a:t>5</a:t>
            </a:fld>
            <a:endParaRPr lang="en-VE"/>
          </a:p>
        </p:txBody>
      </p:sp>
    </p:spTree>
    <p:extLst>
      <p:ext uri="{BB962C8B-B14F-4D97-AF65-F5344CB8AC3E}">
        <p14:creationId xmlns:p14="http://schemas.microsoft.com/office/powerpoint/2010/main" val="226545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0DC4C4-3650-0545-9271-578C39C5234A}" type="slidenum">
              <a:rPr kumimoji="0" lang="en-V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V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2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0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gradFill>
          <a:gsLst>
            <a:gs pos="66000">
              <a:srgbClr val="5E5E61"/>
            </a:gs>
            <a:gs pos="100000">
              <a:srgbClr val="EC79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6379D5AD-F0CF-C788-A12C-234680F7C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53" y="1003026"/>
            <a:ext cx="4968257" cy="41193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 i="0">
                <a:solidFill>
                  <a:schemeClr val="bg1"/>
                </a:solidFill>
                <a:latin typeface="Amor Sans Pro" panose="02000503080000020003" pitchFamily="2" charset="77"/>
              </a:defRPr>
            </a:lvl1pPr>
          </a:lstStyle>
          <a:p>
            <a:r>
              <a:rPr lang="en-US" dirty="0"/>
              <a:t>Title</a:t>
            </a:r>
            <a:endParaRPr lang="en-VE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0A715E4-A203-53F8-5C47-107315D60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29" y="787524"/>
            <a:ext cx="4968257" cy="215784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A2977CD-BA62-A0FF-2C9E-9AFE41BD0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729" y="1493797"/>
            <a:ext cx="4967287" cy="162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FF5FD2-A51D-4448-908E-0594BF4AD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1053" y="-24263"/>
            <a:ext cx="3816027" cy="8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29000">
              <a:schemeClr val="tx1"/>
            </a:gs>
            <a:gs pos="56000">
              <a:schemeClr val="bg2">
                <a:tint val="98000"/>
                <a:satMod val="130000"/>
                <a:shade val="90000"/>
                <a:lumMod val="103000"/>
              </a:schemeClr>
            </a:gs>
            <a:gs pos="98000">
              <a:schemeClr val="bg2">
                <a:shade val="63000"/>
                <a:satMod val="12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6379D5AD-F0CF-C788-A12C-234680F7C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53" y="1003026"/>
            <a:ext cx="4968257" cy="41193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 i="0">
                <a:solidFill>
                  <a:schemeClr val="tx1"/>
                </a:solidFill>
                <a:latin typeface="Amor Sans Pro" panose="02000503080000020003" pitchFamily="2" charset="77"/>
              </a:defRPr>
            </a:lvl1pPr>
          </a:lstStyle>
          <a:p>
            <a:r>
              <a:rPr lang="en-US" dirty="0"/>
              <a:t>Title</a:t>
            </a:r>
            <a:endParaRPr lang="en-VE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0A715E4-A203-53F8-5C47-107315D60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29" y="787524"/>
            <a:ext cx="4968257" cy="215784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A2977CD-BA62-A0FF-2C9E-9AFE41BD0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729" y="1493797"/>
            <a:ext cx="4967287" cy="162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FF5FD2-A51D-4448-908E-0594BF4AD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1053" y="-24263"/>
            <a:ext cx="3816027" cy="8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8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6379D5AD-F0CF-C788-A12C-234680F7C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53" y="1003026"/>
            <a:ext cx="4968257" cy="41193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 i="0">
                <a:solidFill>
                  <a:schemeClr val="accent1"/>
                </a:solidFill>
                <a:latin typeface="Amor Sans Pro" panose="02000503080000020003" pitchFamily="2" charset="77"/>
              </a:defRPr>
            </a:lvl1pPr>
          </a:lstStyle>
          <a:p>
            <a:r>
              <a:rPr lang="en-US" dirty="0"/>
              <a:t>Title</a:t>
            </a:r>
            <a:endParaRPr lang="en-V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0A715E4-A203-53F8-5C47-107315D60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29" y="787524"/>
            <a:ext cx="4968257" cy="215784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A2977CD-BA62-A0FF-2C9E-9AFE41BD0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729" y="1493797"/>
            <a:ext cx="4967287" cy="162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4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CEA121-D6D2-A2C4-8F6D-7DB45F993523}"/>
              </a:ext>
            </a:extLst>
          </p:cNvPr>
          <p:cNvSpPr txBox="1">
            <a:spLocks/>
          </p:cNvSpPr>
          <p:nvPr userDrawn="1"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‹Nº›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" y="221368"/>
            <a:ext cx="777411" cy="3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6379D5AD-F0CF-C788-A12C-234680F7C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53" y="1003026"/>
            <a:ext cx="4968257" cy="41193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 i="0">
                <a:solidFill>
                  <a:schemeClr val="accent1"/>
                </a:solidFill>
                <a:latin typeface="Amor Sans Pro" panose="02000503080000020003" pitchFamily="2" charset="77"/>
              </a:defRPr>
            </a:lvl1pPr>
          </a:lstStyle>
          <a:p>
            <a:r>
              <a:rPr lang="en-US" dirty="0"/>
              <a:t>Title</a:t>
            </a:r>
            <a:endParaRPr lang="en-V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0A715E4-A203-53F8-5C47-107315D60E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4729" y="787524"/>
            <a:ext cx="4968257" cy="215784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2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A2977CD-BA62-A0FF-2C9E-9AFE41BD0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729" y="1493797"/>
            <a:ext cx="4967287" cy="162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4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CEA121-D6D2-A2C4-8F6D-7DB45F993523}"/>
              </a:ext>
            </a:extLst>
          </p:cNvPr>
          <p:cNvSpPr txBox="1">
            <a:spLocks/>
          </p:cNvSpPr>
          <p:nvPr userDrawn="1"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‹Nº›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9EFE93C-1214-BC4B-A701-24931ADFD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669" y="-31509"/>
            <a:ext cx="3816027" cy="8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>
            <a:extLst>
              <a:ext uri="{FF2B5EF4-FFF2-40B4-BE49-F238E27FC236}">
                <a16:creationId xmlns:a16="http://schemas.microsoft.com/office/drawing/2014/main" id="{6379D5AD-F0CF-C788-A12C-234680F7C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553" y="787524"/>
            <a:ext cx="4968257" cy="41193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1" i="0">
                <a:solidFill>
                  <a:schemeClr val="accent1"/>
                </a:solidFill>
                <a:latin typeface="Amor Sans Pro" panose="02000503080000020003" pitchFamily="2" charset="77"/>
              </a:defRPr>
            </a:lvl1pPr>
          </a:lstStyle>
          <a:p>
            <a:r>
              <a:rPr lang="en-US" dirty="0"/>
              <a:t>Title</a:t>
            </a:r>
            <a:endParaRPr lang="en-VE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A2977CD-BA62-A0FF-2C9E-9AFE41BD04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729" y="1199459"/>
            <a:ext cx="4967287" cy="162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accent4"/>
                </a:solidFill>
                <a:latin typeface="Amor Sans Pro" panose="02000503080000020003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E85995A-BA20-B031-09FA-BD3A27214426}"/>
              </a:ext>
            </a:extLst>
          </p:cNvPr>
          <p:cNvSpPr txBox="1">
            <a:spLocks/>
          </p:cNvSpPr>
          <p:nvPr userDrawn="1"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‹Nº›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5" y="221368"/>
            <a:ext cx="777411" cy="3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7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3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2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551125-CD3D-C0B3-88DA-5029EA65D9BE}"/>
              </a:ext>
            </a:extLst>
          </p:cNvPr>
          <p:cNvSpPr txBox="1"/>
          <p:nvPr/>
        </p:nvSpPr>
        <p:spPr>
          <a:xfrm>
            <a:off x="843541" y="2736503"/>
            <a:ext cx="5514587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3600" dirty="0" smtClean="0">
                <a:solidFill>
                  <a:srgbClr val="007363"/>
                </a:solidFill>
                <a:latin typeface="Amor Sans Pro" panose="02000503080000020003" pitchFamily="2" charset="77"/>
              </a:rPr>
              <a:t>Planes de pensiones de empleo</a:t>
            </a:r>
          </a:p>
          <a:p>
            <a:r>
              <a:rPr lang="es-ES" sz="5400" b="1" dirty="0" smtClean="0">
                <a:solidFill>
                  <a:srgbClr val="007363"/>
                </a:solidFill>
                <a:latin typeface="Amor Sans Pro" panose="02000503080000020003" pitchFamily="2" charset="77"/>
              </a:rPr>
              <a:t>simplificados</a:t>
            </a:r>
            <a:endParaRPr lang="es-ES" sz="5400" b="1" dirty="0">
              <a:solidFill>
                <a:srgbClr val="007363"/>
              </a:solidFill>
              <a:latin typeface="Amor Sans Pro" panose="02000503080000020003" pitchFamily="2" charset="77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2B63790-0D27-6A44-A51D-1E147ACCCFE9}"/>
              </a:ext>
            </a:extLst>
          </p:cNvPr>
          <p:cNvSpPr txBox="1"/>
          <p:nvPr/>
        </p:nvSpPr>
        <p:spPr>
          <a:xfrm>
            <a:off x="843541" y="2327037"/>
            <a:ext cx="52097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  <a:latin typeface="Amor Sans Pro" panose="02000503080000020003" pitchFamily="2" charset="77"/>
              </a:rPr>
              <a:t>PPES</a:t>
            </a:r>
            <a:endParaRPr lang="en-VE" sz="2000" b="1" dirty="0">
              <a:solidFill>
                <a:schemeClr val="bg1"/>
              </a:solidFill>
              <a:latin typeface="Amor Sans Pro" panose="02000503080000020003" pitchFamily="2" charset="77"/>
            </a:endParaRPr>
          </a:p>
        </p:txBody>
      </p:sp>
      <p:pic>
        <p:nvPicPr>
          <p:cNvPr id="6" name="Picture 5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E06DE22A-7A1E-A103-5908-B51B687F1D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500" y="0"/>
            <a:ext cx="83185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" y="357197"/>
            <a:ext cx="1252028" cy="528773"/>
          </a:xfrm>
          <a:prstGeom prst="rect">
            <a:avLst/>
          </a:prstGeom>
        </p:spPr>
      </p:pic>
      <p:sp>
        <p:nvSpPr>
          <p:cNvPr id="8" name="TextBox 47">
            <a:extLst>
              <a:ext uri="{FF2B5EF4-FFF2-40B4-BE49-F238E27FC236}">
                <a16:creationId xmlns:a16="http://schemas.microsoft.com/office/drawing/2014/main" id="{CAD1EE56-B39F-18AD-E06A-577C5DFE8AB3}"/>
              </a:ext>
            </a:extLst>
          </p:cNvPr>
          <p:cNvSpPr txBox="1"/>
          <p:nvPr/>
        </p:nvSpPr>
        <p:spPr>
          <a:xfrm>
            <a:off x="808889" y="6068676"/>
            <a:ext cx="28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Febrero 2023</a:t>
            </a:r>
            <a:endParaRPr kumimoji="0" lang="en-VE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479950-BF3C-A780-0B2F-1EBFFA8B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48879"/>
            <a:ext cx="12169420" cy="68452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56FE6C-B14B-D3A7-03B1-6AF3F15D1821}"/>
              </a:ext>
            </a:extLst>
          </p:cNvPr>
          <p:cNvSpPr/>
          <p:nvPr/>
        </p:nvSpPr>
        <p:spPr>
          <a:xfrm>
            <a:off x="8500" y="3643078"/>
            <a:ext cx="12192000" cy="3114576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99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42F23-6F49-E9BB-31B6-DAA1DEC52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smtClean="0"/>
              <a:t> </a:t>
            </a:r>
            <a:endParaRPr lang="es-ES" dirty="0"/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2C6817C6-DFB8-988C-1166-9F2576AFCC04}"/>
              </a:ext>
            </a:extLst>
          </p:cNvPr>
          <p:cNvSpPr txBox="1">
            <a:spLocks/>
          </p:cNvSpPr>
          <p:nvPr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CDF0E-1755-481F-5EC3-236FA06A73B4}"/>
              </a:ext>
            </a:extLst>
          </p:cNvPr>
          <p:cNvSpPr txBox="1"/>
          <p:nvPr/>
        </p:nvSpPr>
        <p:spPr>
          <a:xfrm>
            <a:off x="832261" y="5734865"/>
            <a:ext cx="30736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Elección del estilo de inversión</a:t>
            </a:r>
          </a:p>
          <a:p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(Facilitamos el modelo de promoción)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4B4307-45C0-1562-F4C2-D346F5EAC153}"/>
              </a:ext>
            </a:extLst>
          </p:cNvPr>
          <p:cNvSpPr txBox="1"/>
          <p:nvPr/>
        </p:nvSpPr>
        <p:spPr>
          <a:xfrm>
            <a:off x="4029990" y="4503758"/>
            <a:ext cx="381673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smtClean="0">
                <a:solidFill>
                  <a:schemeClr val="tx2"/>
                </a:solidFill>
                <a:latin typeface="Amor Sans Pro" panose="02000503080000020003" pitchFamily="2" charset="77"/>
              </a:rPr>
              <a:t>Elección del régimen mínimo de aportaciones</a:t>
            </a:r>
          </a:p>
          <a:p>
            <a:endParaRPr lang="es-ES" sz="1600" b="1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smtClean="0">
                <a:solidFill>
                  <a:schemeClr val="tx2"/>
                </a:solidFill>
                <a:latin typeface="Amor Sans Pro" panose="02000503080000020003" pitchFamily="2" charset="77"/>
              </a:rPr>
              <a:t>El promotor establece el 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régimen mínimo </a:t>
            </a:r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de 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aportaciones</a:t>
            </a:r>
            <a:r>
              <a:rPr lang="es-ES" sz="1600" smtClean="0">
                <a:solidFill>
                  <a:schemeClr val="tx2"/>
                </a:solidFill>
                <a:latin typeface="Amor Sans Pro" panose="02000503080000020003" pitchFamily="2" charset="77"/>
              </a:rPr>
              <a:t>, prestaciones. </a:t>
            </a:r>
            <a:endParaRPr lang="es-ES" sz="1600" dirty="0" smtClean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smtClean="0">
                <a:solidFill>
                  <a:schemeClr val="tx2"/>
                </a:solidFill>
                <a:latin typeface="Amor Sans Pro" panose="02000503080000020003" pitchFamily="2" charset="77"/>
              </a:rPr>
              <a:t>(Facilitamos el modelo de especificaciones).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F6639-2E31-4FFA-E17C-C12DA2AA4509}"/>
              </a:ext>
            </a:extLst>
          </p:cNvPr>
          <p:cNvSpPr txBox="1"/>
          <p:nvPr/>
        </p:nvSpPr>
        <p:spPr>
          <a:xfrm>
            <a:off x="8365189" y="3554006"/>
            <a:ext cx="307360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Incorporación de los autónomos o empresas vinculadas al convenio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 que establecerán: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pPr marL="180000">
              <a:spcBef>
                <a:spcPts val="600"/>
              </a:spcBef>
            </a:pP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Régimen de aportaciones</a:t>
            </a:r>
          </a:p>
          <a:p>
            <a:pPr marL="180000">
              <a:spcBef>
                <a:spcPts val="600"/>
              </a:spcBef>
            </a:pP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Régimen de prestaciones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49CAF-F294-03B4-AA58-B0B8280D5BEA}"/>
              </a:ext>
            </a:extLst>
          </p:cNvPr>
          <p:cNvSpPr txBox="1"/>
          <p:nvPr/>
        </p:nvSpPr>
        <p:spPr>
          <a:xfrm>
            <a:off x="753206" y="4913235"/>
            <a:ext cx="39433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VE" sz="6000" b="1" dirty="0">
                <a:solidFill>
                  <a:schemeClr val="accent1"/>
                </a:solidFill>
                <a:latin typeface="Amor Sans Pro" panose="02000503080000020003" pitchFamily="2" charset="77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2F41B1-5CBA-DF59-6794-1FE1BA8DD9A0}"/>
              </a:ext>
            </a:extLst>
          </p:cNvPr>
          <p:cNvSpPr txBox="1"/>
          <p:nvPr/>
        </p:nvSpPr>
        <p:spPr>
          <a:xfrm>
            <a:off x="4029990" y="3594574"/>
            <a:ext cx="39433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VE" sz="6000" b="1" dirty="0">
                <a:solidFill>
                  <a:schemeClr val="accent1"/>
                </a:solidFill>
                <a:latin typeface="Amor Sans Pro" panose="02000503080000020003" pitchFamily="2" charset="77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FB9F4-46D6-8AA4-A2EF-6F38DB9103DE}"/>
              </a:ext>
            </a:extLst>
          </p:cNvPr>
          <p:cNvSpPr txBox="1"/>
          <p:nvPr/>
        </p:nvSpPr>
        <p:spPr>
          <a:xfrm>
            <a:off x="8365189" y="2586143"/>
            <a:ext cx="39433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VE" sz="6000" b="1" dirty="0">
                <a:solidFill>
                  <a:schemeClr val="accent1"/>
                </a:solidFill>
                <a:latin typeface="Amor Sans Pro" panose="02000503080000020003" pitchFamily="2" charset="77"/>
              </a:rPr>
              <a:t>3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82688BC-1758-A53F-A693-C6D2987F9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65100" y="4450303"/>
            <a:ext cx="97756" cy="977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10636AF-A72A-FA93-7524-E597FF1C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65100" y="4723955"/>
            <a:ext cx="97756" cy="97756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0B02773-FA3C-4B21-0E3F-63B5E3CD0473}"/>
              </a:ext>
            </a:extLst>
          </p:cNvPr>
          <p:cNvSpPr txBox="1">
            <a:spLocks/>
          </p:cNvSpPr>
          <p:nvPr/>
        </p:nvSpPr>
        <p:spPr>
          <a:xfrm>
            <a:off x="875750" y="2234453"/>
            <a:ext cx="6112366" cy="8693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4"/>
                </a:solidFill>
                <a:latin typeface="Amor Sans Pro" panose="0200050308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 smtClean="0">
                <a:solidFill>
                  <a:schemeClr val="tx2"/>
                </a:solidFill>
              </a:rPr>
              <a:t>Un modelo transparente y ágil, en el que aplicamos una metodología propia basada en nuestra amplia experiencia de más de 30 años creando soluciones a empresas y colectivos.</a:t>
            </a:r>
            <a:endParaRPr lang="en-VE" sz="1800" dirty="0">
              <a:solidFill>
                <a:schemeClr val="tx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 txBox="1">
            <a:spLocks/>
          </p:cNvSpPr>
          <p:nvPr/>
        </p:nvSpPr>
        <p:spPr>
          <a:xfrm>
            <a:off x="847390" y="1421121"/>
            <a:ext cx="5330672" cy="84195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s-ES" sz="3200" b="0" dirty="0" smtClean="0"/>
              <a:t>Proceso de contratación</a:t>
            </a: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2921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C64AC21-7965-4893-2D23-5ACBFFDE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7A1E7DB-BFBF-7D6D-26AC-DB415470F61B}"/>
              </a:ext>
            </a:extLst>
          </p:cNvPr>
          <p:cNvSpPr/>
          <p:nvPr/>
        </p:nvSpPr>
        <p:spPr>
          <a:xfrm>
            <a:off x="1631745" y="2839589"/>
            <a:ext cx="2306198" cy="1388279"/>
          </a:xfrm>
          <a:prstGeom prst="roundRect">
            <a:avLst>
              <a:gd name="adj" fmla="val 6426"/>
            </a:avLst>
          </a:prstGeom>
          <a:solidFill>
            <a:srgbClr val="EC7908"/>
          </a:solidFill>
          <a:ln>
            <a:noFill/>
          </a:ln>
          <a:effectLst>
            <a:outerShdw blurRad="1018865" dist="50800" dir="5400000" algn="ctr" rotWithShape="0">
              <a:srgbClr val="000000">
                <a:alpha val="4213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58BD8-EE90-34DE-C70F-2C1A38FED4D0}"/>
              </a:ext>
            </a:extLst>
          </p:cNvPr>
          <p:cNvSpPr/>
          <p:nvPr/>
        </p:nvSpPr>
        <p:spPr>
          <a:xfrm>
            <a:off x="1738897" y="2946068"/>
            <a:ext cx="2091895" cy="76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Amor Sans Pro" panose="02000503080000020003" pitchFamily="2" charset="77"/>
              </a:rPr>
              <a:t>Comisión de gestión anual</a:t>
            </a:r>
            <a:endParaRPr lang="es-ES" sz="1600" dirty="0">
              <a:solidFill>
                <a:schemeClr val="bg1"/>
              </a:solidFill>
              <a:latin typeface="Amor Sans Pro" panose="02000503080000020003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1EB095-62D1-2F7F-5BBA-7EF8E308B9C4}"/>
              </a:ext>
            </a:extLst>
          </p:cNvPr>
          <p:cNvSpPr txBox="1"/>
          <p:nvPr/>
        </p:nvSpPr>
        <p:spPr>
          <a:xfrm>
            <a:off x="2211770" y="3552449"/>
            <a:ext cx="11461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mor Sans Pro" panose="02000503080000020003" pitchFamily="2" charset="77"/>
              </a:rPr>
              <a:t>0,50%</a:t>
            </a:r>
            <a:endParaRPr lang="en-VE" sz="3600" b="1" dirty="0">
              <a:solidFill>
                <a:schemeClr val="bg1"/>
              </a:solidFill>
              <a:latin typeface="Amor Sans Pro" panose="02000503080000020003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67B0E2-47B2-4B37-C26E-787D6C608DCA}"/>
              </a:ext>
            </a:extLst>
          </p:cNvPr>
          <p:cNvSpPr/>
          <p:nvPr/>
        </p:nvSpPr>
        <p:spPr>
          <a:xfrm>
            <a:off x="3875766" y="3046053"/>
            <a:ext cx="2301085" cy="642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s-ES" sz="1600" dirty="0" smtClean="0">
                <a:solidFill>
                  <a:srgbClr val="5E5E61"/>
                </a:solidFill>
                <a:latin typeface="Amor Sans Pro" panose="02000503080000020003" pitchFamily="2" charset="77"/>
              </a:rPr>
              <a:t>De ésta, comisión de comercialización anual</a:t>
            </a:r>
            <a:endParaRPr lang="es-ES" sz="1600" dirty="0">
              <a:solidFill>
                <a:srgbClr val="5E5E61"/>
              </a:solidFill>
              <a:latin typeface="Amor Sans Pro" panose="02000503080000020003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827847-F37A-F203-C718-5AC285134525}"/>
              </a:ext>
            </a:extLst>
          </p:cNvPr>
          <p:cNvSpPr txBox="1"/>
          <p:nvPr/>
        </p:nvSpPr>
        <p:spPr>
          <a:xfrm>
            <a:off x="4644793" y="3658074"/>
            <a:ext cx="7630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363"/>
                </a:solidFill>
                <a:latin typeface="Amor Sans Pro" panose="02000503080000020003" pitchFamily="2" charset="77"/>
              </a:rPr>
              <a:t>0,25%</a:t>
            </a:r>
            <a:endParaRPr lang="en-VE" sz="2400" b="1" dirty="0">
              <a:solidFill>
                <a:srgbClr val="007363"/>
              </a:solidFill>
              <a:latin typeface="Amor Sans Pro" panose="02000503080000020003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3466040-5173-29AF-9CB1-E293D926A88D}"/>
              </a:ext>
            </a:extLst>
          </p:cNvPr>
          <p:cNvSpPr/>
          <p:nvPr/>
        </p:nvSpPr>
        <p:spPr>
          <a:xfrm>
            <a:off x="7510253" y="2839588"/>
            <a:ext cx="2306198" cy="1388279"/>
          </a:xfrm>
          <a:prstGeom prst="roundRect">
            <a:avLst>
              <a:gd name="adj" fmla="val 6426"/>
            </a:avLst>
          </a:prstGeom>
          <a:solidFill>
            <a:srgbClr val="EC7908"/>
          </a:solidFill>
          <a:ln>
            <a:noFill/>
          </a:ln>
          <a:effectLst>
            <a:outerShdw blurRad="1018865" dist="50800" dir="5400000" algn="ctr" rotWithShape="0">
              <a:srgbClr val="000000">
                <a:alpha val="42136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E09070-587F-D3FD-F4FF-B0E4C7317314}"/>
              </a:ext>
            </a:extLst>
          </p:cNvPr>
          <p:cNvSpPr/>
          <p:nvPr/>
        </p:nvSpPr>
        <p:spPr>
          <a:xfrm>
            <a:off x="7617406" y="2921150"/>
            <a:ext cx="2091895" cy="767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Amor Sans Pro" panose="02000503080000020003" pitchFamily="2" charset="77"/>
              </a:rPr>
              <a:t>Comisión de depositaría anual</a:t>
            </a:r>
            <a:endParaRPr lang="es-ES" sz="1600" dirty="0">
              <a:solidFill>
                <a:schemeClr val="bg1"/>
              </a:solidFill>
              <a:latin typeface="Amor Sans Pro" panose="02000503080000020003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612545-7FC2-035F-D200-348A6FDAF72F}"/>
              </a:ext>
            </a:extLst>
          </p:cNvPr>
          <p:cNvSpPr txBox="1"/>
          <p:nvPr/>
        </p:nvSpPr>
        <p:spPr>
          <a:xfrm>
            <a:off x="8090279" y="3527531"/>
            <a:ext cx="114614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mor Sans Pro" panose="02000503080000020003" pitchFamily="2" charset="77"/>
              </a:rPr>
              <a:t>0,10%</a:t>
            </a:r>
            <a:endParaRPr lang="en-VE" sz="3600" b="1" dirty="0">
              <a:solidFill>
                <a:schemeClr val="bg1"/>
              </a:solidFill>
              <a:latin typeface="Amor Sans Pro" panose="02000503080000020003" pitchFamily="2" charset="77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 txBox="1">
            <a:spLocks/>
          </p:cNvSpPr>
          <p:nvPr/>
        </p:nvSpPr>
        <p:spPr>
          <a:xfrm>
            <a:off x="847391" y="1421121"/>
            <a:ext cx="4592118" cy="84195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s-ES" sz="3200" b="0" dirty="0"/>
              <a:t>Comisión de gestión de </a:t>
            </a:r>
            <a:r>
              <a:rPr lang="es-ES" sz="3200" b="0" dirty="0" smtClean="0"/>
              <a:t>Caser Avanza</a:t>
            </a:r>
            <a:endParaRPr lang="es-ES" sz="3200" b="0" dirty="0"/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CAD1EE56-B39F-18AD-E06A-577C5DFE8AB3}"/>
              </a:ext>
            </a:extLst>
          </p:cNvPr>
          <p:cNvSpPr txBox="1"/>
          <p:nvPr/>
        </p:nvSpPr>
        <p:spPr>
          <a:xfrm>
            <a:off x="1631745" y="5014009"/>
            <a:ext cx="544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E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Las comisiones se devengan diariamente del valor liquidativo, obteniendo una rentabilidad neta de costes.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2C6817C6-DFB8-988C-1166-9F2576AFCC04}"/>
              </a:ext>
            </a:extLst>
          </p:cNvPr>
          <p:cNvSpPr txBox="1">
            <a:spLocks/>
          </p:cNvSpPr>
          <p:nvPr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77" y="2626829"/>
            <a:ext cx="2439847" cy="10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kissing&#10;&#10;Description automatically generated with low confidence">
            <a:extLst>
              <a:ext uri="{FF2B5EF4-FFF2-40B4-BE49-F238E27FC236}">
                <a16:creationId xmlns:a16="http://schemas.microsoft.com/office/drawing/2014/main" id="{DF8B631E-40BA-C45B-8BA1-CFFDB1E3F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96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FA18C-3FC0-F9EA-FCF2-D41B13FF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260" y="1323373"/>
            <a:ext cx="5926829" cy="937161"/>
          </a:xfrm>
        </p:spPr>
        <p:txBody>
          <a:bodyPr anchor="t"/>
          <a:lstStyle/>
          <a:p>
            <a:r>
              <a:rPr lang="es-ES" sz="3200" b="0" dirty="0" smtClean="0"/>
              <a:t>¿Quién es Caser Pensiones?</a:t>
            </a:r>
            <a:br>
              <a:rPr lang="es-ES" sz="3200" b="0" dirty="0" smtClean="0"/>
            </a:br>
            <a:r>
              <a:rPr lang="es-ES" sz="1800" b="0" dirty="0" smtClean="0">
                <a:solidFill>
                  <a:schemeClr val="tx2"/>
                </a:solidFill>
                <a:ea typeface="Lato" panose="020F0502020204030203" pitchFamily="34" charset="0"/>
                <a:cs typeface="Lato" panose="020F0502020204030203" pitchFamily="34" charset="0"/>
              </a:rPr>
              <a:t>Experiencia e innovación</a:t>
            </a:r>
            <a:r>
              <a:rPr lang="es-ES" sz="2400" b="1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s-ES" sz="2400" b="1" dirty="0" smtClean="0">
                <a:solidFill>
                  <a:schemeClr val="accent1"/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endParaRPr lang="es-E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5483A-9B6C-588F-F8AF-203573216663}"/>
              </a:ext>
            </a:extLst>
          </p:cNvPr>
          <p:cNvSpPr/>
          <p:nvPr/>
        </p:nvSpPr>
        <p:spPr>
          <a:xfrm>
            <a:off x="4524329" y="2647028"/>
            <a:ext cx="1949509" cy="268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dirty="0" smtClean="0">
                <a:solidFill>
                  <a:schemeClr val="accent1"/>
                </a:solidFill>
                <a:latin typeface="Amor Sans Pro" panose="02000503080000020003" pitchFamily="2" charset="77"/>
              </a:rPr>
              <a:t>Líder en innovación</a:t>
            </a:r>
          </a:p>
          <a:p>
            <a:r>
              <a:rPr lang="es-ES" sz="14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Somos </a:t>
            </a:r>
            <a:r>
              <a:rPr lang="es-ES" sz="1400" b="1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líderes</a:t>
            </a:r>
            <a:r>
              <a:rPr lang="es-ES" sz="14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 </a:t>
            </a:r>
            <a:r>
              <a:rPr lang="es-ES" sz="1400" b="1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en innovación y adaptación al ahorro de los empleados</a:t>
            </a:r>
            <a:r>
              <a:rPr lang="es-ES" sz="14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 ofreciendo diferentes tipos de gestión dependiendo del ciclo de vida.</a:t>
            </a:r>
            <a:endParaRPr lang="es-ES" sz="14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022BEB-421D-20C3-7E11-468333E90050}"/>
              </a:ext>
            </a:extLst>
          </p:cNvPr>
          <p:cNvSpPr/>
          <p:nvPr/>
        </p:nvSpPr>
        <p:spPr>
          <a:xfrm>
            <a:off x="6751439" y="2647028"/>
            <a:ext cx="2138837" cy="268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dirty="0" smtClean="0">
                <a:solidFill>
                  <a:schemeClr val="accent1"/>
                </a:solidFill>
                <a:latin typeface="Amor Sans Pro" panose="02000503080000020003" pitchFamily="2" charset="77"/>
              </a:rPr>
              <a:t>Desde 1988</a:t>
            </a:r>
          </a:p>
          <a:p>
            <a:r>
              <a:rPr lang="es-ES" sz="14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Ofrecemos un servicio de calidad avalado por 35 años de experiencia en planes de empleo logrando una posición líder en el mercado asegurador.</a:t>
            </a:r>
          </a:p>
          <a:p>
            <a:endParaRPr lang="es-ES" sz="1400" dirty="0" smtClean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endParaRPr lang="es-ES" sz="14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24E21B-26F6-49A5-4C3D-2295D70FCC84}"/>
              </a:ext>
            </a:extLst>
          </p:cNvPr>
          <p:cNvSpPr/>
          <p:nvPr/>
        </p:nvSpPr>
        <p:spPr>
          <a:xfrm>
            <a:off x="9167878" y="2647028"/>
            <a:ext cx="2387090" cy="2683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dirty="0" smtClean="0">
                <a:solidFill>
                  <a:schemeClr val="accent1"/>
                </a:solidFill>
                <a:latin typeface="Amor Sans Pro" panose="02000503080000020003" pitchFamily="2" charset="77"/>
              </a:rPr>
              <a:t>Soporte continuo </a:t>
            </a:r>
            <a:br>
              <a:rPr lang="es-ES" b="1" dirty="0" smtClean="0">
                <a:solidFill>
                  <a:schemeClr val="accent1"/>
                </a:solidFill>
                <a:latin typeface="Amor Sans Pro" panose="02000503080000020003" pitchFamily="2" charset="77"/>
              </a:rPr>
            </a:br>
            <a:r>
              <a:rPr lang="es-ES" sz="14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Caser está en continua comunicación con sus clientes, tanto con los mediadores como con las empresas y sus empleados. </a:t>
            </a:r>
          </a:p>
          <a:p>
            <a:endParaRPr lang="es-ES" sz="1400" dirty="0" smtClean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4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Ofrecemos formación continua sobre finanzas, inversiones, gestión del ahorro…</a:t>
            </a:r>
            <a:endParaRPr lang="es-ES" sz="14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3FC5F70-B17E-8666-E903-6637904E0EE9}"/>
              </a:ext>
            </a:extLst>
          </p:cNvPr>
          <p:cNvSpPr/>
          <p:nvPr/>
        </p:nvSpPr>
        <p:spPr>
          <a:xfrm>
            <a:off x="864376" y="1792654"/>
            <a:ext cx="2473116" cy="3166946"/>
          </a:xfrm>
          <a:prstGeom prst="roundRect">
            <a:avLst>
              <a:gd name="adj" fmla="val 6426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018865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DFCD62-517B-D840-258C-5D7E55AED26F}"/>
              </a:ext>
            </a:extLst>
          </p:cNvPr>
          <p:cNvSpPr txBox="1"/>
          <p:nvPr/>
        </p:nvSpPr>
        <p:spPr>
          <a:xfrm>
            <a:off x="1056827" y="3174417"/>
            <a:ext cx="222266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dirty="0" smtClean="0">
                <a:solidFill>
                  <a:schemeClr val="accent2"/>
                </a:solidFill>
                <a:latin typeface="Amor Sans Pro" panose="02000503080000020003" pitchFamily="2" charset="77"/>
              </a:rPr>
              <a:t>1.308</a:t>
            </a:r>
          </a:p>
          <a:p>
            <a:r>
              <a:rPr lang="es-ES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Patrimonio (</a:t>
            </a:r>
            <a:r>
              <a:rPr lang="es-ES" dirty="0" err="1" smtClean="0">
                <a:solidFill>
                  <a:schemeClr val="tx2"/>
                </a:solidFill>
                <a:latin typeface="Amor Sans Pro" panose="02000503080000020003" pitchFamily="2" charset="77"/>
              </a:rPr>
              <a:t>Mll</a:t>
            </a:r>
            <a:r>
              <a:rPr lang="es-ES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. EUR)</a:t>
            </a:r>
          </a:p>
          <a:p>
            <a:r>
              <a:rPr lang="es-ES" sz="3200" b="1" dirty="0" smtClean="0">
                <a:solidFill>
                  <a:schemeClr val="accent2"/>
                </a:solidFill>
                <a:latin typeface="Amor Sans Pro" panose="02000503080000020003" pitchFamily="2" charset="77"/>
              </a:rPr>
              <a:t>170.552</a:t>
            </a:r>
          </a:p>
          <a:p>
            <a:r>
              <a:rPr lang="es-ES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Partícipes</a:t>
            </a:r>
            <a:endParaRPr lang="es-ES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8E159D7-8203-26A0-0870-0E67CFADAF5D}"/>
              </a:ext>
            </a:extLst>
          </p:cNvPr>
          <p:cNvSpPr txBox="1">
            <a:spLocks/>
          </p:cNvSpPr>
          <p:nvPr/>
        </p:nvSpPr>
        <p:spPr>
          <a:xfrm>
            <a:off x="1056827" y="2067025"/>
            <a:ext cx="2519193" cy="8863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n-VE" sz="2400" b="0" dirty="0"/>
              <a:t>Gestión de</a:t>
            </a:r>
          </a:p>
          <a:p>
            <a:r>
              <a:rPr lang="en-VE" sz="2400" dirty="0"/>
              <a:t>Planes Pensiones</a:t>
            </a:r>
          </a:p>
          <a:p>
            <a:r>
              <a:rPr lang="en-VE" sz="1600" b="0" dirty="0">
                <a:solidFill>
                  <a:schemeClr val="tx2"/>
                </a:solidFill>
              </a:rPr>
              <a:t>(31 </a:t>
            </a:r>
            <a:r>
              <a:rPr lang="en-VE" sz="1600" b="0">
                <a:solidFill>
                  <a:schemeClr val="tx2"/>
                </a:solidFill>
              </a:rPr>
              <a:t>Diciembre </a:t>
            </a:r>
            <a:r>
              <a:rPr lang="en-VE" sz="1600" b="0" smtClean="0">
                <a:solidFill>
                  <a:schemeClr val="tx2"/>
                </a:solidFill>
              </a:rPr>
              <a:t>202</a:t>
            </a:r>
            <a:r>
              <a:rPr lang="es-ES" sz="1600" b="0" smtClean="0">
                <a:solidFill>
                  <a:schemeClr val="tx2"/>
                </a:solidFill>
              </a:rPr>
              <a:t>2</a:t>
            </a:r>
            <a:r>
              <a:rPr lang="en-VE" sz="1600" b="0" smtClean="0">
                <a:solidFill>
                  <a:schemeClr val="tx2"/>
                </a:solidFill>
              </a:rPr>
              <a:t>)</a:t>
            </a:r>
            <a:endParaRPr lang="en-VE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7720084E-971C-3650-0534-6FE122C3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24465" y="-8961"/>
            <a:ext cx="12516465" cy="6867553"/>
          </a:xfrm>
          <a:prstGeom prst="rect">
            <a:avLst/>
          </a:prstGeom>
        </p:spPr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80D681E5-7FF0-4E56-572A-59D163D8F05A}"/>
              </a:ext>
            </a:extLst>
          </p:cNvPr>
          <p:cNvSpPr txBox="1">
            <a:spLocks/>
          </p:cNvSpPr>
          <p:nvPr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5E5E61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3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5E5E61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530680" y="2108077"/>
            <a:ext cx="4485311" cy="3812077"/>
            <a:chOff x="7495674" y="1251284"/>
            <a:chExt cx="4485311" cy="4088295"/>
          </a:xfrm>
        </p:grpSpPr>
        <p:sp>
          <p:nvSpPr>
            <p:cNvPr id="8" name="Rounded Rectangle 38">
              <a:extLst>
                <a:ext uri="{FF2B5EF4-FFF2-40B4-BE49-F238E27FC236}">
                  <a16:creationId xmlns:a16="http://schemas.microsoft.com/office/drawing/2014/main" id="{23FC5F70-B17E-8666-E903-6637904E0EE9}"/>
                </a:ext>
              </a:extLst>
            </p:cNvPr>
            <p:cNvSpPr/>
            <p:nvPr/>
          </p:nvSpPr>
          <p:spPr>
            <a:xfrm>
              <a:off x="7495674" y="1251284"/>
              <a:ext cx="4485311" cy="4088295"/>
            </a:xfrm>
            <a:prstGeom prst="roundRect">
              <a:avLst>
                <a:gd name="adj" fmla="val 64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1018865" dist="50800" dir="5400000" algn="ctr" rotWithShape="0">
                <a:srgbClr val="000000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E"/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97DBD283-C618-81FB-EFCD-F6EC2F70D184}"/>
                </a:ext>
              </a:extLst>
            </p:cNvPr>
            <p:cNvSpPr txBox="1">
              <a:spLocks/>
            </p:cNvSpPr>
            <p:nvPr/>
          </p:nvSpPr>
          <p:spPr>
            <a:xfrm>
              <a:off x="7825309" y="2786142"/>
              <a:ext cx="3898231" cy="2138545"/>
            </a:xfrm>
            <a:prstGeom prst="rect">
              <a:avLst/>
            </a:prstGeom>
          </p:spPr>
          <p:txBody>
            <a:bodyPr lIns="0" tIns="0" rIns="0" bIns="0"/>
            <a:lstStyle>
              <a:defPPr>
                <a:defRPr lang="en-VE"/>
              </a:defPPr>
              <a:lvl1pPr lvl="0" indent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b="0" i="0">
                  <a:solidFill>
                    <a:srgbClr val="777574"/>
                  </a:solidFill>
                  <a:latin typeface="Amor Sans Pro" panose="02000503080000020003" pitchFamily="2" charset="77"/>
                </a:defRPr>
              </a:lvl1pPr>
              <a:lvl2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/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/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285750" indent="-285750">
                <a:buBlip>
                  <a:blip r:embed="rId3"/>
                </a:buBlip>
              </a:pPr>
              <a:r>
                <a:rPr lang="es-ES_tradnl" sz="17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mor Sans Pro" panose="02000503080000020003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Autónomos, </a:t>
              </a:r>
              <a:r>
                <a:rPr lang="es-ES_tradnl" sz="17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mor Sans Pro" panose="02000503080000020003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pudiendo aportar 4.250€/año adicionales a los 1.500€.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es-ES_tradnl" sz="17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mor Sans Pro" panose="02000503080000020003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Empleados </a:t>
              </a:r>
              <a:r>
                <a:rPr lang="es-ES_tradnl" sz="17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mor Sans Pro" panose="02000503080000020003" pitchFamily="50" charset="0"/>
                  <a:ea typeface="Lato" panose="020F0502020204030203" pitchFamily="34" charset="0"/>
                  <a:cs typeface="Lato" panose="020F0502020204030203" pitchFamily="34" charset="0"/>
                </a:rPr>
                <a:t>de dichos convenios.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s-ES_tradnl" dirty="0"/>
            </a:p>
            <a:p>
              <a:r>
                <a:rPr lang="es-ES_tradnl" dirty="0" smtClean="0"/>
                <a:t>Con el objetivo de complementar la pensión pública de jubilación.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E661B5-6C27-7D8C-2EE9-E63217B34321}"/>
                </a:ext>
              </a:extLst>
            </p:cNvPr>
            <p:cNvSpPr txBox="1"/>
            <p:nvPr/>
          </p:nvSpPr>
          <p:spPr>
            <a:xfrm>
              <a:off x="7825309" y="1359348"/>
              <a:ext cx="364545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363"/>
                  </a:solidFill>
                  <a:effectLst/>
                  <a:uLnTx/>
                  <a:uFillTx/>
                  <a:latin typeface="Amor Sans Pro" panose="02000503080000020003" pitchFamily="2" charset="77"/>
                </a:rPr>
                <a:t>¿Quién</a:t>
              </a:r>
              <a:r>
                <a:rPr lang="es-ES" sz="3600" dirty="0" smtClean="0">
                  <a:solidFill>
                    <a:srgbClr val="007363"/>
                  </a:solidFill>
                  <a:latin typeface="Amor Sans Pro" panose="02000503080000020003" pitchFamily="2" charset="77"/>
                </a:rPr>
                <a:t> puede ahorrar en ellos</a:t>
              </a:r>
              <a:r>
                <a:rPr kumimoji="0" lang="es-E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363"/>
                  </a:solidFill>
                  <a:effectLst/>
                  <a:uLnTx/>
                  <a:uFillTx/>
                  <a:latin typeface="Amor Sans Pro" panose="02000503080000020003" pitchFamily="2" charset="77"/>
                </a:rPr>
                <a:t>?</a:t>
              </a:r>
              <a:endParaRPr kumimoji="0" lang="en-VE" sz="3600" b="1" i="0" u="none" strike="noStrike" kern="1200" cap="none" spc="0" normalizeH="0" baseline="0" noProof="0" dirty="0">
                <a:ln>
                  <a:noFill/>
                </a:ln>
                <a:solidFill>
                  <a:srgbClr val="007363"/>
                </a:solidFill>
                <a:effectLst/>
                <a:uLnTx/>
                <a:uFillTx/>
                <a:latin typeface="Amor Sans Pro" panose="02000503080000020003" pitchFamily="2" charset="77"/>
              </a:endParaRPr>
            </a:p>
          </p:txBody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ECE661B5-6C27-7D8C-2EE9-E63217B34321}"/>
              </a:ext>
            </a:extLst>
          </p:cNvPr>
          <p:cNvSpPr txBox="1"/>
          <p:nvPr/>
        </p:nvSpPr>
        <p:spPr>
          <a:xfrm>
            <a:off x="842263" y="1299188"/>
            <a:ext cx="408735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363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¿Qué son los planes de empleo simplificados?</a:t>
            </a:r>
            <a:endParaRPr kumimoji="0" lang="en-VE" sz="3200" b="1" i="0" u="none" strike="noStrike" kern="1200" cap="none" spc="0" normalizeH="0" baseline="0" noProof="0" dirty="0">
              <a:ln>
                <a:noFill/>
              </a:ln>
              <a:solidFill>
                <a:srgbClr val="007363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DBD283-C618-81FB-EFCD-F6EC2F70D184}"/>
              </a:ext>
            </a:extLst>
          </p:cNvPr>
          <p:cNvSpPr txBox="1">
            <a:spLocks/>
          </p:cNvSpPr>
          <p:nvPr/>
        </p:nvSpPr>
        <p:spPr>
          <a:xfrm>
            <a:off x="842263" y="2834045"/>
            <a:ext cx="4233829" cy="3215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4"/>
                </a:solidFill>
                <a:latin typeface="Amor Sans Pro" panose="02000503080000020003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1800" dirty="0" smtClean="0">
                <a:solidFill>
                  <a:srgbClr val="777574"/>
                </a:solidFill>
              </a:rPr>
              <a:t>Son</a:t>
            </a:r>
            <a:r>
              <a:rPr kumimoji="0" lang="es-ES_tradnl" sz="1800" b="0" i="0" u="none" strike="noStrike" kern="1200" cap="none" spc="0" normalizeH="0" noProof="0" dirty="0" smtClean="0">
                <a:ln>
                  <a:noFill/>
                </a:ln>
                <a:solidFill>
                  <a:srgbClr val="777574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 nuevos planes de pensiones de empleo que pueden promover: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es-ES" sz="17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Asociaciones, federaciones, confederaciones </a:t>
            </a:r>
            <a:r>
              <a:rPr lang="es-ES" sz="1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o uniones de asociaciones de trabajadores por cuenta propia o autónomos, </a:t>
            </a:r>
            <a:r>
              <a:rPr lang="es-ES" sz="17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colegios profesionales </a:t>
            </a:r>
            <a:r>
              <a:rPr lang="es-ES" sz="1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o mutualidades.</a:t>
            </a:r>
            <a:endParaRPr lang="es-ES_tradnl" sz="1700" kern="0" dirty="0">
              <a:solidFill>
                <a:schemeClr val="tx1">
                  <a:lumMod val="65000"/>
                  <a:lumOff val="35000"/>
                </a:schemeClr>
              </a:solidFill>
              <a:latin typeface="Amor Sans Pro" panose="02000503080000020003" pitchFamily="50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es-ES" sz="1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Los </a:t>
            </a:r>
            <a:r>
              <a:rPr lang="es-ES" sz="17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convenios colectivos </a:t>
            </a:r>
            <a:r>
              <a:rPr lang="es-ES" sz="1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de carácter sectorial para que se adhieran las empresas incluidas en los mismos a favor de sus trabajadores.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  <a:defRPr/>
            </a:pPr>
            <a:r>
              <a:rPr lang="es-ES_tradnl" sz="17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Sociedades cooperativas y laborales.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s-ES_tradnl" sz="1700" b="0" i="0" u="none" strike="noStrike" kern="1200" cap="none" spc="0" normalizeH="0" noProof="0" dirty="0" smtClean="0">
                <a:ln>
                  <a:noFill/>
                </a:ln>
                <a:solidFill>
                  <a:srgbClr val="777574"/>
                </a:solidFill>
                <a:effectLst/>
                <a:uLnTx/>
                <a:uFillTx/>
              </a:rPr>
              <a:t>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7757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91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5D07CB0-59DE-58B1-7BC4-A7BC84E18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34" r="1574"/>
          <a:stretch/>
        </p:blipFill>
        <p:spPr>
          <a:xfrm>
            <a:off x="1276102" y="3568"/>
            <a:ext cx="10915898" cy="6853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90" y="1339060"/>
            <a:ext cx="4686847" cy="841957"/>
          </a:xfrm>
        </p:spPr>
        <p:txBody>
          <a:bodyPr/>
          <a:lstStyle/>
          <a:p>
            <a:r>
              <a:rPr lang="es-ES" sz="3200" b="0" dirty="0" smtClean="0"/>
              <a:t>¿Por qué promover un plan de empleo simplificado?</a:t>
            </a:r>
            <a:endParaRPr lang="es-ES" sz="32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EB556F-7293-B468-1938-FBD61CE0C98F}"/>
              </a:ext>
            </a:extLst>
          </p:cNvPr>
          <p:cNvSpPr/>
          <p:nvPr/>
        </p:nvSpPr>
        <p:spPr>
          <a:xfrm>
            <a:off x="0" y="4339378"/>
            <a:ext cx="12192000" cy="2518622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99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5E91858-9167-2683-290F-77906601E52D}"/>
              </a:ext>
            </a:extLst>
          </p:cNvPr>
          <p:cNvSpPr txBox="1">
            <a:spLocks/>
          </p:cNvSpPr>
          <p:nvPr/>
        </p:nvSpPr>
        <p:spPr>
          <a:xfrm>
            <a:off x="11111043" y="6291048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7B51BFB-FB7D-3A6E-CD30-B47FEF962CB0}"/>
              </a:ext>
            </a:extLst>
          </p:cNvPr>
          <p:cNvSpPr/>
          <p:nvPr/>
        </p:nvSpPr>
        <p:spPr>
          <a:xfrm>
            <a:off x="870836" y="2478135"/>
            <a:ext cx="5225164" cy="3934387"/>
          </a:xfrm>
          <a:prstGeom prst="roundRect">
            <a:avLst>
              <a:gd name="adj" fmla="val 6426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018865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36B60-3FA5-CDD4-4F46-BF80D094774D}"/>
              </a:ext>
            </a:extLst>
          </p:cNvPr>
          <p:cNvSpPr txBox="1"/>
          <p:nvPr/>
        </p:nvSpPr>
        <p:spPr>
          <a:xfrm>
            <a:off x="1055952" y="2691001"/>
            <a:ext cx="485493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Para ayudar a los asociados, colegiados… autónomos a ahorrar para su jubilación en un plan de pensiones colectivo, de empleo, al que no tienen acceso de otra forma.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Para fomentar el ahorro a largo plazo</a:t>
            </a:r>
            <a:r>
              <a:rPr lang="es-E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, ya que en estos planes además de poder aportar 1.500€/año existe un límite adicional de 4.250€/año para autónomos.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Producto de ahorro fiscalmente atractivo </a:t>
            </a:r>
            <a:r>
              <a:rPr lang="es-E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ya que las aportaciones reducen la base imponible del IRPF.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E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Flexibilidad en las aportaciones </a:t>
            </a:r>
            <a:r>
              <a:rPr lang="es-E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mor Sans Pro" panose="02000503080000020003" pitchFamily="50" charset="0"/>
                <a:ea typeface="Lato" panose="020F0502020204030203" pitchFamily="34" charset="0"/>
                <a:cs typeface="Lato" panose="020F0502020204030203" pitchFamily="34" charset="0"/>
              </a:rPr>
              <a:t>al ser voluntarias, y con posibilidad de dejar de aportar en cualquier momento.</a:t>
            </a:r>
          </a:p>
        </p:txBody>
      </p:sp>
    </p:spTree>
    <p:extLst>
      <p:ext uri="{BB962C8B-B14F-4D97-AF65-F5344CB8AC3E}">
        <p14:creationId xmlns:p14="http://schemas.microsoft.com/office/powerpoint/2010/main" val="11226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AB040DD-C6BE-6738-CC04-56D15B92E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4969" y="323909"/>
            <a:ext cx="7677031" cy="60654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8FEC9D-DBAB-2F2C-9EB4-16B3C4BD532A}"/>
              </a:ext>
            </a:extLst>
          </p:cNvPr>
          <p:cNvSpPr/>
          <p:nvPr/>
        </p:nvSpPr>
        <p:spPr>
          <a:xfrm>
            <a:off x="0" y="3492661"/>
            <a:ext cx="12192000" cy="3365339"/>
          </a:xfrm>
          <a:prstGeom prst="rect">
            <a:avLst/>
          </a:prstGeom>
          <a:gradFill flip="none" rotWithShape="1">
            <a:gsLst>
              <a:gs pos="1000">
                <a:schemeClr val="bg1"/>
              </a:gs>
              <a:gs pos="99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87D5E-ED95-2053-F776-C564D4F96293}"/>
              </a:ext>
            </a:extLst>
          </p:cNvPr>
          <p:cNvSpPr txBox="1"/>
          <p:nvPr/>
        </p:nvSpPr>
        <p:spPr>
          <a:xfrm>
            <a:off x="781677" y="2380637"/>
            <a:ext cx="4857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El promotor: asociación, colegio profesional, mutualidad, convenio sectorial… decide qué tipo de plan quiere promover:</a:t>
            </a:r>
            <a:endParaRPr lang="es-ES" b="1" dirty="0">
              <a:solidFill>
                <a:schemeClr val="accent1"/>
              </a:solidFill>
              <a:latin typeface="Amor Sans Pro" panose="02000503080000020003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AFBF648-BA85-743B-73A3-FE513E60867D}"/>
              </a:ext>
            </a:extLst>
          </p:cNvPr>
          <p:cNvSpPr/>
          <p:nvPr/>
        </p:nvSpPr>
        <p:spPr>
          <a:xfrm>
            <a:off x="887473" y="3541838"/>
            <a:ext cx="998645" cy="830998"/>
          </a:xfrm>
          <a:prstGeom prst="roundRect">
            <a:avLst>
              <a:gd name="adj" fmla="val 6426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018865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D5D6A86-21B2-D0C9-6AC9-6EA13B63D988}"/>
              </a:ext>
            </a:extLst>
          </p:cNvPr>
          <p:cNvSpPr/>
          <p:nvPr/>
        </p:nvSpPr>
        <p:spPr>
          <a:xfrm>
            <a:off x="887473" y="4834825"/>
            <a:ext cx="998645" cy="830998"/>
          </a:xfrm>
          <a:prstGeom prst="roundRect">
            <a:avLst>
              <a:gd name="adj" fmla="val 6426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018865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E"/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B7F44A3D-BA8B-D87C-5088-AB4CD27772A3}"/>
              </a:ext>
            </a:extLst>
          </p:cNvPr>
          <p:cNvSpPr/>
          <p:nvPr/>
        </p:nvSpPr>
        <p:spPr>
          <a:xfrm>
            <a:off x="985811" y="3541839"/>
            <a:ext cx="99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accent1"/>
                </a:solidFill>
                <a:latin typeface="Amor Sans Pro" panose="02000503080000020003" pitchFamily="2" charset="77"/>
              </a:rPr>
              <a:t>01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EDF4508A-7654-8265-B1BA-7A78FF365636}"/>
              </a:ext>
            </a:extLst>
          </p:cNvPr>
          <p:cNvSpPr/>
          <p:nvPr/>
        </p:nvSpPr>
        <p:spPr>
          <a:xfrm>
            <a:off x="985811" y="4834826"/>
            <a:ext cx="99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>
                <a:solidFill>
                  <a:schemeClr val="accent1"/>
                </a:solidFill>
                <a:latin typeface="Amor Sans Pro" panose="02000503080000020003" pitchFamily="2" charset="77"/>
              </a:rPr>
              <a:t>02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93005A-DAAC-F61A-2B1F-A0F5A64875BA}"/>
              </a:ext>
            </a:extLst>
          </p:cNvPr>
          <p:cNvSpPr txBox="1"/>
          <p:nvPr/>
        </p:nvSpPr>
        <p:spPr>
          <a:xfrm>
            <a:off x="2042161" y="3511061"/>
            <a:ext cx="35250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latin typeface="Amor Sans Pro" panose="02000503080000020003" pitchFamily="2" charset="77"/>
              </a:rPr>
              <a:t>Renta Fija Mixta</a:t>
            </a:r>
            <a:endParaRPr lang="es-ES" b="1" dirty="0" smtClean="0">
              <a:solidFill>
                <a:schemeClr val="accent2"/>
              </a:solidFill>
              <a:latin typeface="Amor Sans Pro" panose="02000503080000020003" pitchFamily="2" charset="77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Exposición en renta variable por debajo del 30% de la cartera de inversión. Perfil de riesgo moderado. 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B3F0D-4A77-C939-8C50-EB17572D0969}"/>
              </a:ext>
            </a:extLst>
          </p:cNvPr>
          <p:cNvSpPr txBox="1"/>
          <p:nvPr/>
        </p:nvSpPr>
        <p:spPr>
          <a:xfrm>
            <a:off x="2042160" y="4804048"/>
            <a:ext cx="3525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2"/>
                </a:solidFill>
                <a:latin typeface="Amor Sans Pro" panose="02000503080000020003" pitchFamily="2" charset="77"/>
              </a:rPr>
              <a:t>Caser Avanza: Ciclo de Vida</a:t>
            </a:r>
            <a:endParaRPr lang="es-ES" b="1" dirty="0" smtClean="0">
              <a:solidFill>
                <a:schemeClr val="accent2"/>
              </a:solidFill>
              <a:latin typeface="Amor Sans Pro" panose="02000503080000020003" pitchFamily="2" charset="77"/>
            </a:endParaRPr>
          </a:p>
          <a:p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Cada partícipe, en función de su edad, tiene una inversión, que va haciéndose más conservadora (menor proporción de renta variable) conforme se va acercando a su edad de jubilación. 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C10CFEB2-1B5C-727F-627F-6D98A33E42BE}"/>
              </a:ext>
            </a:extLst>
          </p:cNvPr>
          <p:cNvSpPr txBox="1">
            <a:spLocks/>
          </p:cNvSpPr>
          <p:nvPr/>
        </p:nvSpPr>
        <p:spPr>
          <a:xfrm>
            <a:off x="11111043" y="6283691"/>
            <a:ext cx="662404" cy="3880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3905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9AAC820-87E3-4DA8-A667-CFFA13CC1160}" type="slidenum">
              <a:rPr kumimoji="0" lang="es-E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HelveticaNeueLT Std Lt" panose="020B0403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3905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HelveticaNeueLT Std Lt" panose="020B0403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 txBox="1">
            <a:spLocks/>
          </p:cNvSpPr>
          <p:nvPr/>
        </p:nvSpPr>
        <p:spPr>
          <a:xfrm>
            <a:off x="847390" y="1339060"/>
            <a:ext cx="4686847" cy="84195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s-ES" sz="3200" b="0" dirty="0"/>
              <a:t>Gama de planes de empleo simplificados</a:t>
            </a:r>
          </a:p>
        </p:txBody>
      </p:sp>
    </p:spTree>
    <p:extLst>
      <p:ext uri="{BB962C8B-B14F-4D97-AF65-F5344CB8AC3E}">
        <p14:creationId xmlns:p14="http://schemas.microsoft.com/office/powerpoint/2010/main" val="8859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B7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03D4F-AA0A-AD85-B1FA-093AF6DC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51125-CD3D-C0B3-88DA-5029EA65D9BE}"/>
              </a:ext>
            </a:extLst>
          </p:cNvPr>
          <p:cNvSpPr txBox="1"/>
          <p:nvPr/>
        </p:nvSpPr>
        <p:spPr>
          <a:xfrm>
            <a:off x="843541" y="2736503"/>
            <a:ext cx="439667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mor Sans Pro" panose="02000503080000020003" pitchFamily="2" charset="77"/>
              </a:rPr>
              <a:t>¿Qué herramientas ofrecemos para su gestión?</a:t>
            </a:r>
            <a:endParaRPr lang="en-VE" sz="3200" dirty="0">
              <a:solidFill>
                <a:schemeClr val="bg1"/>
              </a:solidFill>
              <a:latin typeface="Amor Sans Pro" panose="02000503080000020003" pitchFamily="2" charset="77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6" y="235786"/>
            <a:ext cx="855152" cy="3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95AA3F9-1A39-E2AA-8DF2-A84AE71B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62553" y="-729294"/>
            <a:ext cx="11508911" cy="76937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AD1E303-8A63-D91A-DA4C-47D67D481831}"/>
              </a:ext>
            </a:extLst>
          </p:cNvPr>
          <p:cNvGrpSpPr/>
          <p:nvPr/>
        </p:nvGrpSpPr>
        <p:grpSpPr>
          <a:xfrm>
            <a:off x="1618734" y="3362392"/>
            <a:ext cx="3630756" cy="1829718"/>
            <a:chOff x="1240050" y="3205452"/>
            <a:chExt cx="3630756" cy="182971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56EA011-528F-A191-80EE-477FA68CD5E1}"/>
                </a:ext>
              </a:extLst>
            </p:cNvPr>
            <p:cNvSpPr/>
            <p:nvPr/>
          </p:nvSpPr>
          <p:spPr>
            <a:xfrm>
              <a:off x="1240050" y="3205452"/>
              <a:ext cx="3325262" cy="1829718"/>
            </a:xfrm>
            <a:prstGeom prst="roundRect">
              <a:avLst>
                <a:gd name="adj" fmla="val 64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1018865" dist="50800" dir="5400000" algn="ctr" rotWithShape="0">
                <a:srgbClr val="000000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E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35D79C-492C-D60B-DF88-6851070C2EA6}"/>
                </a:ext>
              </a:extLst>
            </p:cNvPr>
            <p:cNvSpPr txBox="1"/>
            <p:nvPr/>
          </p:nvSpPr>
          <p:spPr>
            <a:xfrm>
              <a:off x="1545544" y="3331484"/>
              <a:ext cx="332526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2800" b="1" dirty="0">
                  <a:solidFill>
                    <a:schemeClr val="accent1"/>
                  </a:solidFill>
                  <a:latin typeface="Amor Sans Pro" panose="02000503080000020003" pitchFamily="2" charset="77"/>
                </a:rPr>
                <a:t>Oficina virtual</a:t>
              </a:r>
              <a:endParaRPr lang="en-VE" sz="2800" dirty="0">
                <a:solidFill>
                  <a:schemeClr val="accent1"/>
                </a:solidFill>
                <a:latin typeface="Amor Sans Pro" panose="02000503080000020003" pitchFamily="2" charset="7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649BFA-2944-16F6-0D69-C1CB6D5F4273}"/>
                </a:ext>
              </a:extLst>
            </p:cNvPr>
            <p:cNvSpPr txBox="1"/>
            <p:nvPr/>
          </p:nvSpPr>
          <p:spPr>
            <a:xfrm>
              <a:off x="1545544" y="3762371"/>
              <a:ext cx="2864251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  <a:latin typeface="Amor Sans Pro" panose="02000503080000020003" pitchFamily="2" charset="77"/>
                </a:rPr>
                <a:t>El </a:t>
              </a:r>
              <a:r>
                <a:rPr lang="es-ES" dirty="0" smtClean="0">
                  <a:solidFill>
                    <a:schemeClr val="tx2"/>
                  </a:solidFill>
                  <a:latin typeface="Amor Sans Pro" panose="02000503080000020003" pitchFamily="2" charset="77"/>
                </a:rPr>
                <a:t>mediador </a:t>
              </a:r>
              <a:r>
                <a:rPr lang="es-ES" dirty="0">
                  <a:solidFill>
                    <a:schemeClr val="tx2"/>
                  </a:solidFill>
                  <a:latin typeface="Amor Sans Pro" panose="02000503080000020003" pitchFamily="2" charset="77"/>
                </a:rPr>
                <a:t>podrá </a:t>
              </a:r>
              <a:r>
                <a:rPr lang="es-ES" dirty="0" smtClean="0">
                  <a:solidFill>
                    <a:schemeClr val="tx2"/>
                  </a:solidFill>
                  <a:latin typeface="Amor Sans Pro" panose="02000503080000020003" pitchFamily="2" charset="77"/>
                </a:rPr>
                <a:t>obtener toda la información de </a:t>
              </a:r>
              <a:r>
                <a:rPr lang="es-ES" dirty="0">
                  <a:solidFill>
                    <a:schemeClr val="tx2"/>
                  </a:solidFill>
                  <a:latin typeface="Amor Sans Pro" panose="02000503080000020003" pitchFamily="2" charset="77"/>
                </a:rPr>
                <a:t>los </a:t>
              </a:r>
              <a:r>
                <a:rPr lang="es-ES" dirty="0" smtClean="0">
                  <a:solidFill>
                    <a:schemeClr val="tx2"/>
                  </a:solidFill>
                  <a:latin typeface="Amor Sans Pro" panose="02000503080000020003" pitchFamily="2" charset="77"/>
                </a:rPr>
                <a:t>planes presentados</a:t>
              </a:r>
              <a:endParaRPr lang="en-VE" dirty="0">
                <a:solidFill>
                  <a:schemeClr val="tx2"/>
                </a:solidFill>
                <a:latin typeface="Amor Sans Pro" panose="02000503080000020003" pitchFamily="2" charset="7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809DDA0-5BD3-7A43-BDA7-00CA74C036A7}"/>
              </a:ext>
            </a:extLst>
          </p:cNvPr>
          <p:cNvSpPr txBox="1"/>
          <p:nvPr/>
        </p:nvSpPr>
        <p:spPr>
          <a:xfrm>
            <a:off x="8891412" y="1459230"/>
            <a:ext cx="188365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Consultar el patrimonio y aportaciones realizadas</a:t>
            </a:r>
          </a:p>
          <a:p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Realizar trámites: solicitar el rescate, cambio beneficiario, realizar aportaciones…</a:t>
            </a:r>
          </a:p>
          <a:p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Consultar el histórico de las aportaciones realizadas</a:t>
            </a:r>
          </a:p>
          <a:p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Descarga de documentación relativa al plan de pensiones</a:t>
            </a:r>
            <a:endParaRPr lang="en-VE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7883B7-CB59-80D6-261E-F7E8CC02C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47" y="3642122"/>
            <a:ext cx="310562" cy="3120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EC8376-F0D9-EEB6-499A-2CC22DC1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619" y="2430612"/>
            <a:ext cx="341618" cy="3432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88306F-E495-6C37-F9AE-56BA8E005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18" y="1428083"/>
            <a:ext cx="357221" cy="358934"/>
          </a:xfrm>
          <a:prstGeom prst="rect">
            <a:avLst/>
          </a:prstGeom>
        </p:spPr>
      </p:pic>
      <p:pic>
        <p:nvPicPr>
          <p:cNvPr id="26" name="Graphic 25" descr="Download outline">
            <a:extLst>
              <a:ext uri="{FF2B5EF4-FFF2-40B4-BE49-F238E27FC236}">
                <a16:creationId xmlns:a16="http://schemas.microsoft.com/office/drawing/2014/main" id="{9C7C3079-F5D7-8A25-96B2-493F4E4BB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449" y="4565655"/>
            <a:ext cx="421959" cy="4219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 txBox="1">
            <a:spLocks/>
          </p:cNvSpPr>
          <p:nvPr/>
        </p:nvSpPr>
        <p:spPr>
          <a:xfrm>
            <a:off x="847391" y="1339060"/>
            <a:ext cx="3701164" cy="84195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s-ES" sz="3200" b="0" dirty="0"/>
              <a:t>Qué ofrecemos al mediador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DE8111-6F74-4142-9D13-A1E7184F1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729" y="787524"/>
            <a:ext cx="4968257" cy="215784"/>
          </a:xfrm>
        </p:spPr>
        <p:txBody>
          <a:bodyPr/>
          <a:lstStyle/>
          <a:p>
            <a:r>
              <a:rPr lang="es-ES" dirty="0"/>
              <a:t>¿Qué herramientas ofrecemos para su gestión?</a:t>
            </a:r>
          </a:p>
        </p:txBody>
      </p:sp>
    </p:spTree>
    <p:extLst>
      <p:ext uri="{BB962C8B-B14F-4D97-AF65-F5344CB8AC3E}">
        <p14:creationId xmlns:p14="http://schemas.microsoft.com/office/powerpoint/2010/main" val="15822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9206EB-BB08-457B-E37E-E79ADD2C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17253" y="109465"/>
            <a:ext cx="11379570" cy="75863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042856-3562-01D9-D62B-3995A7637AA7}"/>
              </a:ext>
            </a:extLst>
          </p:cNvPr>
          <p:cNvSpPr txBox="1"/>
          <p:nvPr/>
        </p:nvSpPr>
        <p:spPr>
          <a:xfrm>
            <a:off x="9618036" y="1136358"/>
            <a:ext cx="1883653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Consultar el Patrimonio acumulado 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diario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Descargar todas las comunicaciones legales y 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fiscales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Consultar el Histórico de las aportaciones 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realizadas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  <a:p>
            <a:r>
              <a:rPr lang="es-ES" sz="1600" dirty="0">
                <a:solidFill>
                  <a:schemeClr val="tx2"/>
                </a:solidFill>
                <a:latin typeface="Amor Sans Pro" panose="02000503080000020003" pitchFamily="2" charset="77"/>
              </a:rPr>
              <a:t>Consultar la </a:t>
            </a:r>
            <a:r>
              <a:rPr lang="es-ES" sz="1600" dirty="0" smtClean="0">
                <a:solidFill>
                  <a:schemeClr val="tx2"/>
                </a:solidFill>
                <a:latin typeface="Amor Sans Pro" panose="02000503080000020003" pitchFamily="2" charset="77"/>
              </a:rPr>
              <a:t>rentabilidad</a:t>
            </a:r>
            <a:endParaRPr lang="es-ES" sz="1600" dirty="0">
              <a:solidFill>
                <a:schemeClr val="tx2"/>
              </a:solidFill>
              <a:latin typeface="Amor Sans Pro" panose="02000503080000020003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3040AD-B8D5-B825-8C48-52556370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742" y="1182284"/>
            <a:ext cx="310562" cy="3120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C6C6E4-115A-985F-59B5-6BC39B6156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33215" y="3864706"/>
            <a:ext cx="341617" cy="343256"/>
          </a:xfrm>
          <a:prstGeom prst="rect">
            <a:avLst/>
          </a:prstGeom>
        </p:spPr>
      </p:pic>
      <p:pic>
        <p:nvPicPr>
          <p:cNvPr id="27" name="Graphic 26" descr="Download outline">
            <a:extLst>
              <a:ext uri="{FF2B5EF4-FFF2-40B4-BE49-F238E27FC236}">
                <a16:creationId xmlns:a16="http://schemas.microsoft.com/office/drawing/2014/main" id="{CB0512D8-A64B-FEEA-78C7-EFA3B726D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3044" y="1905070"/>
            <a:ext cx="421959" cy="4219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A01949-5B99-CA27-BF9E-E6E7146F1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413" y="2916400"/>
            <a:ext cx="357221" cy="358934"/>
          </a:xfrm>
          <a:prstGeom prst="rect">
            <a:avLst/>
          </a:prstGeom>
        </p:spPr>
      </p:pic>
      <p:grpSp>
        <p:nvGrpSpPr>
          <p:cNvPr id="16" name="Group 31">
            <a:extLst>
              <a:ext uri="{FF2B5EF4-FFF2-40B4-BE49-F238E27FC236}">
                <a16:creationId xmlns:a16="http://schemas.microsoft.com/office/drawing/2014/main" id="{423C322A-E087-B64B-A16C-FF4C41622D33}"/>
              </a:ext>
            </a:extLst>
          </p:cNvPr>
          <p:cNvGrpSpPr/>
          <p:nvPr/>
        </p:nvGrpSpPr>
        <p:grpSpPr>
          <a:xfrm>
            <a:off x="587018" y="3031456"/>
            <a:ext cx="3630756" cy="2537006"/>
            <a:chOff x="1240050" y="3205452"/>
            <a:chExt cx="3630756" cy="2537006"/>
          </a:xfrm>
        </p:grpSpPr>
        <p:sp>
          <p:nvSpPr>
            <p:cNvPr id="17" name="Rounded Rectangle 32">
              <a:extLst>
                <a:ext uri="{FF2B5EF4-FFF2-40B4-BE49-F238E27FC236}">
                  <a16:creationId xmlns:a16="http://schemas.microsoft.com/office/drawing/2014/main" id="{306EF285-1872-0848-ACED-A81B658CA40B}"/>
                </a:ext>
              </a:extLst>
            </p:cNvPr>
            <p:cNvSpPr/>
            <p:nvPr/>
          </p:nvSpPr>
          <p:spPr>
            <a:xfrm>
              <a:off x="1240050" y="3205452"/>
              <a:ext cx="3325262" cy="2537006"/>
            </a:xfrm>
            <a:prstGeom prst="roundRect">
              <a:avLst>
                <a:gd name="adj" fmla="val 6426"/>
              </a:avLst>
            </a:prstGeom>
            <a:solidFill>
              <a:schemeClr val="bg1">
                <a:alpha val="90000"/>
              </a:schemeClr>
            </a:solidFill>
            <a:ln>
              <a:noFill/>
            </a:ln>
            <a:effectLst>
              <a:outerShdw blurRad="1018865" dist="50800" dir="5400000" algn="ctr" rotWithShape="0">
                <a:srgbClr val="000000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E" dirty="0"/>
            </a:p>
          </p:txBody>
        </p: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16D971E7-82B7-B943-A933-6AB7D745696E}"/>
                </a:ext>
              </a:extLst>
            </p:cNvPr>
            <p:cNvSpPr txBox="1"/>
            <p:nvPr/>
          </p:nvSpPr>
          <p:spPr>
            <a:xfrm>
              <a:off x="1545544" y="3331484"/>
              <a:ext cx="332526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sz="2800" b="1" dirty="0">
                  <a:solidFill>
                    <a:schemeClr val="accent1"/>
                  </a:solidFill>
                  <a:latin typeface="Amor Sans Pro" panose="02000503080000020003" pitchFamily="2" charset="77"/>
                </a:rPr>
                <a:t>Oficina Online</a:t>
              </a:r>
            </a:p>
            <a:p>
              <a:r>
                <a:rPr lang="es-ES" sz="2800" b="1" dirty="0">
                  <a:solidFill>
                    <a:schemeClr val="accent1"/>
                  </a:solidFill>
                  <a:latin typeface="Amor Sans Pro" panose="02000503080000020003" pitchFamily="2" charset="77"/>
                </a:rPr>
                <a:t>d</a:t>
              </a:r>
              <a:r>
                <a:rPr lang="es-ES" sz="2800" b="1" dirty="0" smtClean="0">
                  <a:solidFill>
                    <a:schemeClr val="accent1"/>
                  </a:solidFill>
                  <a:latin typeface="Amor Sans Pro" panose="02000503080000020003" pitchFamily="2" charset="77"/>
                </a:rPr>
                <a:t>el partícipe</a:t>
              </a:r>
              <a:endParaRPr lang="en-VE" sz="2800" dirty="0">
                <a:solidFill>
                  <a:schemeClr val="accent1"/>
                </a:solidFill>
                <a:latin typeface="Amor Sans Pro" panose="02000503080000020003" pitchFamily="2" charset="77"/>
              </a:endParaRPr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AD20A35C-FE27-F84D-84C9-FB971B3707AE}"/>
                </a:ext>
              </a:extLst>
            </p:cNvPr>
            <p:cNvSpPr txBox="1"/>
            <p:nvPr/>
          </p:nvSpPr>
          <p:spPr>
            <a:xfrm>
              <a:off x="1545544" y="4272286"/>
              <a:ext cx="2864251" cy="1384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ES" dirty="0">
                  <a:solidFill>
                    <a:schemeClr val="tx2"/>
                  </a:solidFill>
                  <a:latin typeface="Amor Sans Pro" panose="02000503080000020003" pitchFamily="2" charset="77"/>
                </a:rPr>
                <a:t>Acceso a información de su plan de pensiones 24/7 los 365 días, Realizar aportaciones </a:t>
              </a:r>
              <a:r>
                <a:rPr lang="es-ES" dirty="0" smtClean="0">
                  <a:solidFill>
                    <a:schemeClr val="tx2"/>
                  </a:solidFill>
                  <a:latin typeface="Amor Sans Pro" panose="02000503080000020003" pitchFamily="2" charset="77"/>
                </a:rPr>
                <a:t>y traspasos cuando </a:t>
              </a:r>
              <a:r>
                <a:rPr lang="es-ES" dirty="0">
                  <a:solidFill>
                    <a:schemeClr val="tx2"/>
                  </a:solidFill>
                  <a:latin typeface="Amor Sans Pro" panose="02000503080000020003" pitchFamily="2" charset="77"/>
                </a:rPr>
                <a:t>y donde quiera de manera </a:t>
              </a:r>
              <a:r>
                <a:rPr lang="es-ES" dirty="0" smtClean="0">
                  <a:solidFill>
                    <a:schemeClr val="tx2"/>
                  </a:solidFill>
                  <a:latin typeface="Amor Sans Pro" panose="02000503080000020003" pitchFamily="2" charset="77"/>
                </a:rPr>
                <a:t>confidencial</a:t>
              </a:r>
              <a:endParaRPr lang="es-ES" dirty="0">
                <a:solidFill>
                  <a:schemeClr val="tx2"/>
                </a:solidFill>
                <a:latin typeface="Amor Sans Pro" panose="02000503080000020003" pitchFamily="2" charset="77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 txBox="1">
            <a:spLocks/>
          </p:cNvSpPr>
          <p:nvPr/>
        </p:nvSpPr>
        <p:spPr>
          <a:xfrm>
            <a:off x="847391" y="1339060"/>
            <a:ext cx="4216978" cy="84195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s-ES" sz="3200" b="0" dirty="0"/>
              <a:t>Qué ofrecemos al partícipe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ADE8111-6F74-4142-9D13-A1E7184F1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729" y="787524"/>
            <a:ext cx="4968257" cy="215784"/>
          </a:xfrm>
        </p:spPr>
        <p:txBody>
          <a:bodyPr/>
          <a:lstStyle/>
          <a:p>
            <a:r>
              <a:rPr lang="es-ES" dirty="0"/>
              <a:t>¿Qué herramientas ofrecemos para su gestión?</a:t>
            </a:r>
          </a:p>
        </p:txBody>
      </p:sp>
    </p:spTree>
    <p:extLst>
      <p:ext uri="{BB962C8B-B14F-4D97-AF65-F5344CB8AC3E}">
        <p14:creationId xmlns:p14="http://schemas.microsoft.com/office/powerpoint/2010/main" val="27594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B8E09CD-57F9-A556-3B4F-0034B16C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14506" y="895440"/>
            <a:ext cx="8549640" cy="5911175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0705B5-2957-6CB5-B762-B0214567BEF2}"/>
              </a:ext>
            </a:extLst>
          </p:cNvPr>
          <p:cNvSpPr/>
          <p:nvPr/>
        </p:nvSpPr>
        <p:spPr>
          <a:xfrm>
            <a:off x="6430819" y="2287905"/>
            <a:ext cx="2308159" cy="664596"/>
          </a:xfrm>
          <a:prstGeom prst="roundRect">
            <a:avLst>
              <a:gd name="adj" fmla="val 6426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018865" dist="50800" dir="5400000" algn="ctr" rotWithShape="0">
              <a:srgbClr val="000000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E" sz="1800" b="1" i="0" u="none" strike="noStrike" kern="1200" cap="none" spc="0" normalizeH="0" baseline="0" noProof="0" dirty="0">
                <a:ln>
                  <a:noFill/>
                </a:ln>
                <a:solidFill>
                  <a:srgbClr val="EC7908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Información diaria de todas las inversiones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54E1A4-C4EA-340A-49AC-34805FBA41AE}"/>
              </a:ext>
            </a:extLst>
          </p:cNvPr>
          <p:cNvSpPr txBox="1"/>
          <p:nvPr/>
        </p:nvSpPr>
        <p:spPr>
          <a:xfrm>
            <a:off x="972537" y="3407460"/>
            <a:ext cx="2260099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solidFill>
                  <a:srgbClr val="535659"/>
                </a:solidFill>
                <a:latin typeface="Amor Sans Pro" panose="02000503080000020003" pitchFamily="2" charset="77"/>
              </a:rPr>
              <a:t>La comisión de control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</a:rPr>
              <a:t>del Plan de Pensiones tiene acceso online y a tiempo real de toda la información financiera de su cartera de inversión para</a:t>
            </a:r>
            <a:r>
              <a:rPr kumimoji="0" lang="es-ES" sz="1800" b="0" i="0" u="none" strike="noStrike" kern="1200" cap="none" spc="0" normalizeH="0" noProof="0" dirty="0" smtClean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</a:rPr>
              <a:t> poder realizar los seguimientos que considere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Amor Sans Pro" panose="02000503080000020003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246447-B16D-5A6E-11F4-38EE3923D1F0}"/>
              </a:ext>
            </a:extLst>
          </p:cNvPr>
          <p:cNvSpPr txBox="1"/>
          <p:nvPr/>
        </p:nvSpPr>
        <p:spPr>
          <a:xfrm>
            <a:off x="9720267" y="2334812"/>
            <a:ext cx="1883653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Conocer día a día la composición de la cartera del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Fondo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Observar la evolución del Patrimonio y de su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rentabilidad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Descargar la información que desee conocer sobres sus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mor Sans Pro" panose="02000503080000020003" pitchFamily="2" charset="77"/>
                <a:ea typeface="+mn-ea"/>
                <a:cs typeface="+mn-cs"/>
              </a:rPr>
              <a:t>inversiones</a:t>
            </a:r>
            <a:endParaRPr kumimoji="0" lang="en-VE" sz="16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latin typeface="Amor Sans Pro" panose="02000503080000020003" pitchFamily="2" charset="77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BE3951E-6448-8FCC-A10F-9F7E145519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32473" y="3306194"/>
            <a:ext cx="341617" cy="34325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AFDD063-7681-CA8E-23E8-87CD1D3936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24671" y="2303665"/>
            <a:ext cx="357220" cy="358934"/>
          </a:xfrm>
          <a:prstGeom prst="rect">
            <a:avLst/>
          </a:prstGeom>
        </p:spPr>
      </p:pic>
      <p:pic>
        <p:nvPicPr>
          <p:cNvPr id="42" name="Graphic 41" descr="Download outline">
            <a:extLst>
              <a:ext uri="{FF2B5EF4-FFF2-40B4-BE49-F238E27FC236}">
                <a16:creationId xmlns:a16="http://schemas.microsoft.com/office/drawing/2014/main" id="{7777E6BA-31C0-C492-8B65-408729507A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92302" y="4234983"/>
            <a:ext cx="421959" cy="42195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33FADB-7DDE-D8C2-B42F-EC38527AB78D}"/>
              </a:ext>
            </a:extLst>
          </p:cNvPr>
          <p:cNvSpPr txBox="1">
            <a:spLocks/>
          </p:cNvSpPr>
          <p:nvPr/>
        </p:nvSpPr>
        <p:spPr>
          <a:xfrm>
            <a:off x="847390" y="1421121"/>
            <a:ext cx="5330672" cy="84195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mor Sans Pro" panose="02000503080000020003" pitchFamily="2" charset="77"/>
                <a:ea typeface="+mj-ea"/>
                <a:cs typeface="+mj-cs"/>
              </a:defRPr>
            </a:lvl1pPr>
          </a:lstStyle>
          <a:p>
            <a:r>
              <a:rPr lang="es-ES" sz="3200" b="0" dirty="0"/>
              <a:t>Qué ofrecemos </a:t>
            </a:r>
            <a:r>
              <a:rPr lang="es-ES" sz="3200" b="0" dirty="0" smtClean="0"/>
              <a:t>a la comisión de control: Plataforma </a:t>
            </a:r>
            <a:r>
              <a:rPr lang="es-ES" sz="3200" b="0" dirty="0"/>
              <a:t>online de inversiones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E8111-6F74-4142-9D13-A1E7184F1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729" y="787524"/>
            <a:ext cx="4968257" cy="215784"/>
          </a:xfrm>
        </p:spPr>
        <p:txBody>
          <a:bodyPr/>
          <a:lstStyle/>
          <a:p>
            <a:r>
              <a:rPr lang="es-ES" dirty="0"/>
              <a:t>¿Qué herramientas ofrecemos para su gestión?</a:t>
            </a:r>
          </a:p>
        </p:txBody>
      </p:sp>
    </p:spTree>
    <p:extLst>
      <p:ext uri="{BB962C8B-B14F-4D97-AF65-F5344CB8AC3E}">
        <p14:creationId xmlns:p14="http://schemas.microsoft.com/office/powerpoint/2010/main" val="2164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ser seguros">
      <a:dk1>
        <a:srgbClr val="000000"/>
      </a:dk1>
      <a:lt1>
        <a:srgbClr val="FFFFFF"/>
      </a:lt1>
      <a:dk2>
        <a:srgbClr val="535659"/>
      </a:dk2>
      <a:lt2>
        <a:srgbClr val="D9D9D6"/>
      </a:lt2>
      <a:accent1>
        <a:srgbClr val="007363"/>
      </a:accent1>
      <a:accent2>
        <a:srgbClr val="EC7908"/>
      </a:accent2>
      <a:accent3>
        <a:srgbClr val="996633"/>
      </a:accent3>
      <a:accent4>
        <a:srgbClr val="777574"/>
      </a:accent4>
      <a:accent5>
        <a:srgbClr val="007363"/>
      </a:accent5>
      <a:accent6>
        <a:srgbClr val="EC7908"/>
      </a:accent6>
      <a:hlink>
        <a:srgbClr val="996633"/>
      </a:hlink>
      <a:folHlink>
        <a:srgbClr val="7775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4571</TotalTime>
  <Words>795</Words>
  <Application>Microsoft Office PowerPoint</Application>
  <PresentationFormat>Panorámica</PresentationFormat>
  <Paragraphs>107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Amor Sans Pro</vt:lpstr>
      <vt:lpstr>Arial</vt:lpstr>
      <vt:lpstr>Calibri</vt:lpstr>
      <vt:lpstr>HelveticaNeueLT Std Lt</vt:lpstr>
      <vt:lpstr>Lato</vt:lpstr>
      <vt:lpstr>Open Sans Light</vt:lpstr>
      <vt:lpstr>Office Theme</vt:lpstr>
      <vt:lpstr>Presentación de PowerPoint</vt:lpstr>
      <vt:lpstr>¿Quién es Caser Pensiones? Experiencia e innovación </vt:lpstr>
      <vt:lpstr>Presentación de PowerPoint</vt:lpstr>
      <vt:lpstr>¿Por qué promover un plan de empleo simplificado?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Scelza</dc:creator>
  <cp:lastModifiedBy>GONZALO ROCA CORTADA</cp:lastModifiedBy>
  <cp:revision>289</cp:revision>
  <dcterms:created xsi:type="dcterms:W3CDTF">2022-10-30T00:29:52Z</dcterms:created>
  <dcterms:modified xsi:type="dcterms:W3CDTF">2023-03-08T08:50:50Z</dcterms:modified>
</cp:coreProperties>
</file>